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Malgun Gothic" panose="020B0503020000020004" pitchFamily="50" charset="-127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layfair Display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fe31674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35fe316741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5fe316741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fe316741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35fe316741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35fe3167419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d7de5526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35fd7de5526_1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5fd7de5526_1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d7de552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35fd7de552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5fd7de5526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50441c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35f50441c2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5f50441c2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76023f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35f76023fa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5f76023fa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bg>
      <p:bgPr>
        <a:solidFill>
          <a:srgbClr val="000000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bg>
      <p:bgPr>
        <a:solidFill>
          <a:srgbClr val="000000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4 master">
  <p:cSld name="Slide 14 master"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5 master">
  <p:cSld name="Slide 15 master">
    <p:bg>
      <p:bgPr>
        <a:solidFill>
          <a:srgbClr val="00000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6 master">
  <p:cSld name="Slide 16 master">
    <p:bg>
      <p:bgPr>
        <a:solidFill>
          <a:srgbClr val="00000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leesu9042/Capstone_Map/tree/master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3K4lJ4AP6TEFgJhcxAwtMuzsk1T56zx/vie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JH104/AI-Eyes-Capstone/blob/feature/recipe/%EC%8B%AD%EB%9D%BC_05_29%20googlevison%20ver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D5z7S_XsDRCMTY-eCiBEAOfSuGQ6ryIk/vie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hyperlink" Target="https://github.com/LeeJH104/AI-Eyes-Capstone/tree/dev/app/src/main/java/com/example/aieyes/uti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JH104/AI-Eyes-Capstone/blob/dev/app/src/main/java/com/example/aieyes/ui/MainActivity.java" TargetMode="External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drive.google.com/file/d/1e3tJ9E8LNd-Ch3fgshk83OlssP-ngrqe/view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://drive.google.com/file/d/1nqkIsQB35U4e34eYavEMPANsbmcxi4OM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/>
          <p:nvPr/>
        </p:nvSpPr>
        <p:spPr>
          <a:xfrm>
            <a:off x="6280190" y="1863685"/>
            <a:ext cx="7499985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기반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시각장애인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보조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앱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개발</a:t>
            </a:r>
            <a:endParaRPr sz="4000" b="0" i="0" u="none" strike="noStrike" cap="none" dirty="0"/>
          </a:p>
        </p:txBody>
      </p:sp>
      <p:sp>
        <p:nvSpPr>
          <p:cNvPr id="82" name="Google Shape;82;p19"/>
          <p:cNvSpPr/>
          <p:nvPr/>
        </p:nvSpPr>
        <p:spPr>
          <a:xfrm>
            <a:off x="6280190" y="291262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캡스톤디자인 1 최종 발표</a:t>
            </a:r>
            <a:endParaRPr sz="1750" b="0" i="0" u="none" strike="noStrike" cap="none"/>
          </a:p>
        </p:txBody>
      </p:sp>
      <p:sp>
        <p:nvSpPr>
          <p:cNvPr id="83" name="Google Shape;83;p19"/>
          <p:cNvSpPr/>
          <p:nvPr/>
        </p:nvSpPr>
        <p:spPr>
          <a:xfrm>
            <a:off x="6280190" y="353067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2250" b="1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팀명 : AI Eyes</a:t>
            </a:r>
            <a:endParaRPr sz="2250" b="0" i="0" u="none" strike="noStrike" cap="none"/>
          </a:p>
        </p:txBody>
      </p:sp>
      <p:sp>
        <p:nvSpPr>
          <p:cNvPr id="84" name="Google Shape;84;p19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20201782 이재훈</a:t>
            </a:r>
            <a:endParaRPr sz="1750" b="0" i="0" u="none" strike="noStrike" cap="none"/>
          </a:p>
        </p:txBody>
      </p:sp>
      <p:sp>
        <p:nvSpPr>
          <p:cNvPr id="85" name="Google Shape;85;p19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20201749 이수창</a:t>
            </a:r>
            <a:endParaRPr sz="1750" b="0" i="0" u="none" strike="noStrike" cap="none"/>
          </a:p>
        </p:txBody>
      </p:sp>
      <p:sp>
        <p:nvSpPr>
          <p:cNvPr id="86" name="Google Shape;86;p19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20201723 김가람</a:t>
            </a:r>
            <a:endParaRPr sz="1750" b="0" i="0" u="none" strike="noStrike" cap="none"/>
          </a:p>
        </p:txBody>
      </p:sp>
      <p:sp>
        <p:nvSpPr>
          <p:cNvPr id="87" name="Google Shape;87;p19"/>
          <p:cNvSpPr/>
          <p:nvPr/>
        </p:nvSpPr>
        <p:spPr>
          <a:xfrm>
            <a:off x="6280190" y="600289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20227132 송현호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 i="0" u="none" strike="noStrike" cap="non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길안내 기능 - 이수창</a:t>
            </a:r>
            <a:endParaRPr sz="4450" b="0" i="0" u="none" strike="noStrike" cap="none"/>
          </a:p>
        </p:txBody>
      </p:sp>
      <p:pic>
        <p:nvPicPr>
          <p:cNvPr id="250" name="Google Shape;250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90" y="259794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주요 기능</a:t>
            </a:r>
            <a:endParaRPr sz="2200" b="0" i="0" u="none" strike="noStrike" cap="none"/>
          </a:p>
        </p:txBody>
      </p:sp>
      <p:sp>
        <p:nvSpPr>
          <p:cNvPr id="252" name="Google Shape;252;p28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음성 기반 목적지 입력 및 경로 안내 제공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3" name="Google Shape;253;p2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90" y="395882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알고리즘</a:t>
            </a:r>
            <a:endParaRPr sz="2200" b="0" i="0" u="none" strike="noStrike" cap="none"/>
          </a:p>
        </p:txBody>
      </p:sp>
      <p:sp>
        <p:nvSpPr>
          <p:cNvPr id="255" name="Google Shape;255;p28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GPS 기반 현재 위치 확인 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음성 입력(STT)으로 목적지 검색</a:t>
            </a:r>
            <a:b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TMap 경로 탐색 API 활용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목적지 선택 후 경로 탐색 및 시각적 + 음성 안내 흐름 구성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endParaRPr sz="2200" b="0" i="0" u="none" strike="noStrike" cap="none"/>
          </a:p>
        </p:txBody>
      </p:sp>
      <p:sp>
        <p:nvSpPr>
          <p:cNvPr id="257" name="Google Shape;257;p28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endParaRPr sz="1750" b="0" i="0" u="none" strike="noStrike" cap="none"/>
          </a:p>
        </p:txBody>
      </p:sp>
      <p:sp>
        <p:nvSpPr>
          <p:cNvPr id="258" name="Google Shape;258;p28"/>
          <p:cNvSpPr txBox="1"/>
          <p:nvPr/>
        </p:nvSpPr>
        <p:spPr>
          <a:xfrm>
            <a:off x="0" y="7769300"/>
            <a:ext cx="71631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 u="sng">
                <a:solidFill>
                  <a:schemeClr val="hlink"/>
                </a:solidFill>
                <a:hlinkClick r:id="rId6"/>
              </a:rPr>
              <a:t>깃허브 링크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길안내 코드 데모 영상</a:t>
            </a:r>
            <a:endParaRPr sz="445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endParaRPr sz="4450" b="1">
              <a:solidFill>
                <a:srgbClr val="10101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275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사용자가 음성으로 목적지를 말하면, 현재 위치를 기준으로 검색 후 지도에 경로를 안내</a:t>
            </a:r>
            <a:endParaRPr sz="2750">
              <a:solidFill>
                <a:srgbClr val="10101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5" name="Google Shape;265;p29" title="KakaoTalk_20250602_09312038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1475" y="325438"/>
            <a:ext cx="3410450" cy="75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>
            <a:off x="793790" y="303954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길안내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앞으로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해야할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일</a:t>
            </a:r>
            <a:endParaRPr sz="4000" b="0" i="0" u="none" strike="noStrike" cap="none" dirty="0"/>
          </a:p>
        </p:txBody>
      </p:sp>
      <p:pic>
        <p:nvPicPr>
          <p:cNvPr id="272" name="Google Shape;272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424160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/>
          <p:nvPr/>
        </p:nvSpPr>
        <p:spPr>
          <a:xfrm>
            <a:off x="1587579" y="43366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</a:rPr>
              <a:t> 구조 개선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62857"/>
              </a:lnSpc>
              <a:spcBef>
                <a:spcPts val="40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endParaRPr sz="2200" b="1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1587579" y="4827032"/>
            <a:ext cx="5585817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MVVM 패턴으로 구조 변경</a:t>
            </a:r>
            <a:br>
              <a:rPr lang="en-US" sz="2100">
                <a:solidFill>
                  <a:schemeClr val="dk1"/>
                </a:solidFill>
              </a:rPr>
            </a:b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ViewModel에서 위치 및 음성 상태 관리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50"/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endParaRPr sz="2750"/>
          </a:p>
        </p:txBody>
      </p:sp>
      <p:pic>
        <p:nvPicPr>
          <p:cNvPr id="275" name="Google Shape;275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6884" y="424160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/>
          <p:nvPr/>
        </p:nvSpPr>
        <p:spPr>
          <a:xfrm>
            <a:off x="8250674" y="43366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</a:rPr>
              <a:t>기능 보완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62857"/>
              </a:lnSpc>
              <a:spcBef>
                <a:spcPts val="40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8250674" y="4827032"/>
            <a:ext cx="558593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음성 안내 기능(TTS 기반 길안내) 추가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POI 선택 이후 경로 진행 음성 피드백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필요 시 옵션 기능 추가 (예: 경유지, 거리 필터 등)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endParaRPr sz="26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/>
          <p:nvPr/>
        </p:nvSpPr>
        <p:spPr>
          <a:xfrm>
            <a:off x="6280190" y="1970127"/>
            <a:ext cx="601741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영수증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인식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기능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-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김가람</a:t>
            </a:r>
            <a:endParaRPr sz="4000" b="0" i="0" u="none" strike="noStrike" cap="none" dirty="0"/>
          </a:p>
        </p:txBody>
      </p:sp>
      <p:sp>
        <p:nvSpPr>
          <p:cNvPr id="285" name="Google Shape;285;p3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영수증 촬영</a:t>
            </a:r>
            <a:endParaRPr sz="2200" b="0" i="0" u="none" strike="noStrike" cap="none"/>
          </a:p>
        </p:txBody>
      </p:sp>
      <p:sp>
        <p:nvSpPr>
          <p:cNvPr id="287" name="Google Shape;287;p31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영수증을 촬영하여 이미지 데이터 확보.</a:t>
            </a:r>
            <a:endParaRPr sz="1750" b="0" i="0" u="none" strike="noStrike" cap="none"/>
          </a:p>
        </p:txBody>
      </p:sp>
      <p:sp>
        <p:nvSpPr>
          <p:cNvPr id="288" name="Google Shape;288;p31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텍스트 추출</a:t>
            </a:r>
            <a:endParaRPr sz="2200" b="0" i="0" u="none" strike="noStrike" cap="none"/>
          </a:p>
        </p:txBody>
      </p:sp>
      <p:sp>
        <p:nvSpPr>
          <p:cNvPr id="290" name="Google Shape;290;p31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OCR 기술로 이미지에서 텍스트 추출.</a:t>
            </a:r>
            <a:endParaRPr sz="1750" b="0" i="0" u="none" strike="noStrike" cap="none"/>
          </a:p>
        </p:txBody>
      </p:sp>
      <p:sp>
        <p:nvSpPr>
          <p:cNvPr id="291" name="Google Shape;291;p31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음성 안내</a:t>
            </a:r>
            <a:endParaRPr sz="2200" b="0" i="0" u="none" strike="noStrike" cap="none"/>
          </a:p>
        </p:txBody>
      </p:sp>
      <p:sp>
        <p:nvSpPr>
          <p:cNvPr id="293" name="Google Shape;293;p31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추출된 텍스트를 음성으로 안내.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 i="0" u="none" strike="noStrike" cap="non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영수증 코드 데모 영상</a:t>
            </a:r>
            <a:endParaRPr sz="4450" b="0" i="0" u="none" strike="noStrike" cap="none"/>
          </a:p>
        </p:txBody>
      </p:sp>
      <p:sp>
        <p:nvSpPr>
          <p:cNvPr id="300" name="Google Shape;300;p32"/>
          <p:cNvSpPr/>
          <p:nvPr/>
        </p:nvSpPr>
        <p:spPr>
          <a:xfrm>
            <a:off x="793850" y="1486925"/>
            <a:ext cx="13668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GitHub - 코드</a:t>
            </a:r>
            <a:endParaRPr sz="2000"/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800" y="1932675"/>
            <a:ext cx="7160734" cy="60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 title="다운로드 (5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0272" y="0"/>
            <a:ext cx="2137857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 title="다운로드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90525" y="1578300"/>
            <a:ext cx="4139875" cy="507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/>
          <p:nvPr/>
        </p:nvSpPr>
        <p:spPr>
          <a:xfrm>
            <a:off x="1587578" y="4336625"/>
            <a:ext cx="9672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백엔드 프레임워크 선택 및 기본 설정: 파이썬 코드를 앱상에서 구현필요</a:t>
            </a:r>
            <a:endParaRPr sz="2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endParaRPr sz="2200" b="1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793790" y="3039547"/>
            <a:ext cx="678787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영수증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코드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앞으로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해야할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일</a:t>
            </a:r>
            <a:endParaRPr sz="4000" b="0" i="0" u="none" strike="noStrike" cap="none" dirty="0"/>
          </a:p>
        </p:txBody>
      </p:sp>
      <p:pic>
        <p:nvPicPr>
          <p:cNvPr id="311" name="Google Shape;311;p3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424160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/>
          <p:nvPr/>
        </p:nvSpPr>
        <p:spPr>
          <a:xfrm>
            <a:off x="1587575" y="4827010"/>
            <a:ext cx="55857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Char char="+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직접 촬영한 사진을 받아와 이미지 인식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Char char="+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음성 기능 안내 (STT, TTS 기능과 연동)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/>
          <p:nvPr/>
        </p:nvSpPr>
        <p:spPr>
          <a:xfrm>
            <a:off x="793790" y="1251109"/>
            <a:ext cx="601741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장애물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인식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기능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- 송현호</a:t>
            </a:r>
            <a:endParaRPr sz="4000" b="0" i="0" u="none" strike="noStrike" cap="none" dirty="0"/>
          </a:p>
        </p:txBody>
      </p:sp>
      <p:sp>
        <p:nvSpPr>
          <p:cNvPr id="319" name="Google Shape;319;p34"/>
          <p:cNvSpPr/>
          <p:nvPr/>
        </p:nvSpPr>
        <p:spPr>
          <a:xfrm>
            <a:off x="1264375" y="4087900"/>
            <a:ext cx="3314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000" b="1" i="0" u="none" strike="noStrike" cap="none" dirty="0" err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이미지</a:t>
            </a:r>
            <a:r>
              <a:rPr lang="en-US" sz="2000" b="1" i="0" u="none" strike="noStrike" cap="none" dirty="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000" b="1" i="0" u="none" strike="noStrike" cap="none" dirty="0" err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탐지</a:t>
            </a:r>
            <a:r>
              <a:rPr lang="en-US" sz="2000" b="1" i="0" u="none" strike="noStrike" cap="none" dirty="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</a:t>
            </a:r>
            <a:r>
              <a:rPr lang="en-US" sz="2000" b="1" dirty="0" err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정보</a:t>
            </a:r>
            <a:r>
              <a:rPr lang="en-US" sz="2000" b="1" dirty="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000" b="1" dirty="0" err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수집</a:t>
            </a:r>
            <a:r>
              <a:rPr lang="en-US" sz="2000" b="1" dirty="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000" b="1" dirty="0" err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단계</a:t>
            </a:r>
            <a:r>
              <a:rPr lang="en-US" sz="2000" b="1" dirty="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</a:t>
            </a:r>
            <a:endParaRPr sz="2000" b="0" i="0" u="none" strike="noStrike" cap="none" dirty="0"/>
          </a:p>
        </p:txBody>
      </p:sp>
      <p:sp>
        <p:nvSpPr>
          <p:cNvPr id="320" name="Google Shape;320;p34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Depth 센서 없이 이미지 기반 장애물 탐지.</a:t>
            </a:r>
            <a:endParaRPr sz="1750" b="0" i="0" u="none" strike="noStrike" cap="none"/>
          </a:p>
        </p:txBody>
      </p:sp>
      <p:pic>
        <p:nvPicPr>
          <p:cNvPr id="321" name="Google Shape;321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411" y="420909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/>
          <p:nvPr/>
        </p:nvSpPr>
        <p:spPr>
          <a:xfrm>
            <a:off x="9937790" y="273819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000" b="1" i="0" u="none" strike="noStrike" cap="none" dirty="0" err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로직</a:t>
            </a:r>
            <a:r>
              <a:rPr lang="en-US" sz="2000" b="1" i="0" u="none" strike="noStrike" cap="none" dirty="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000" b="1" i="0" u="none" strike="noStrike" cap="none" dirty="0" err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구현</a:t>
            </a:r>
            <a:endParaRPr sz="2000" b="1" i="0" u="none" strike="noStrike" cap="none" dirty="0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</a:t>
            </a:r>
            <a:r>
              <a:rPr lang="en-US" sz="2000" b="1" dirty="0" err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정보</a:t>
            </a:r>
            <a:r>
              <a:rPr lang="en-US" sz="2000" b="1" dirty="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000" b="1" dirty="0" err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해석</a:t>
            </a:r>
            <a:r>
              <a:rPr lang="en-US" sz="2000" b="1" dirty="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및 </a:t>
            </a:r>
            <a:r>
              <a:rPr lang="en-US" sz="2000" b="1" dirty="0" err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판단</a:t>
            </a:r>
            <a:r>
              <a:rPr lang="en-US" sz="2000" b="1" dirty="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000" b="1" dirty="0" err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단계</a:t>
            </a:r>
            <a:r>
              <a:rPr lang="en-US" sz="2000" b="1" dirty="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</a:t>
            </a:r>
            <a:endParaRPr sz="2000" b="1" dirty="0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9937790" y="3533418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장애물 인식 알고리즘 적용.</a:t>
            </a:r>
            <a:endParaRPr sz="1750" b="0" i="0" u="none" strike="noStrike" cap="none"/>
          </a:p>
        </p:txBody>
      </p:sp>
      <p:pic>
        <p:nvPicPr>
          <p:cNvPr id="325" name="Google Shape;325;p3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0307" y="3258026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UI 알림</a:t>
            </a:r>
            <a:endParaRPr sz="2200" b="1" i="0" u="none" strike="noStrike" cap="none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(정보 전달 단계)</a:t>
            </a:r>
            <a:endParaRPr sz="2200" b="1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8" name="Google Shape;328;p34"/>
          <p:cNvSpPr/>
          <p:nvPr/>
        </p:nvSpPr>
        <p:spPr>
          <a:xfrm>
            <a:off x="9937790" y="6290786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 b="0" i="0" u="none" strike="noStrike" cap="none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음성</a:t>
            </a:r>
            <a:r>
              <a:rPr lang="en-US" sz="1750" b="0" i="0" u="none" strike="noStrike" cap="none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및 </a:t>
            </a:r>
            <a:r>
              <a:rPr lang="en-US" sz="1750" b="0" i="0" u="none" strike="noStrike" cap="none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진동으로</a:t>
            </a:r>
            <a:r>
              <a:rPr lang="en-US" sz="1750" b="0" i="0" u="none" strike="noStrike" cap="none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50" b="0" i="0" u="none" strike="noStrike" cap="none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사용자에게</a:t>
            </a:r>
            <a:r>
              <a:rPr lang="en-US" sz="1750" b="0" i="0" u="none" strike="noStrike" cap="none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50" b="0" i="0" u="none" strike="noStrike" cap="none" dirty="0" err="1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경고</a:t>
            </a:r>
            <a:r>
              <a:rPr lang="en-US" sz="1750" b="0" i="0" u="none" strike="noStrike" cap="none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750" b="0" i="0" u="none" strike="noStrike" cap="none" dirty="0"/>
          </a:p>
        </p:txBody>
      </p:sp>
      <p:pic>
        <p:nvPicPr>
          <p:cNvPr id="329" name="Google Shape;329;p3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94533" y="5984200"/>
            <a:ext cx="339328" cy="42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/>
          <p:nvPr/>
        </p:nvSpPr>
        <p:spPr>
          <a:xfrm>
            <a:off x="522200" y="325025"/>
            <a:ext cx="68634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장애물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탐지</a:t>
            </a:r>
            <a:r>
              <a:rPr lang="en-US" sz="4000" b="1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시연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영상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(AMD)</a:t>
            </a:r>
            <a:endParaRPr sz="4000" b="0" i="0" u="none" strike="noStrike" cap="none" dirty="0"/>
          </a:p>
        </p:txBody>
      </p:sp>
      <p:pic>
        <p:nvPicPr>
          <p:cNvPr id="337" name="Google Shape;337;p35" title="장애물 탐지 시연(AMD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525" y="1104722"/>
            <a:ext cx="12166395" cy="659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/>
          <p:nvPr/>
        </p:nvSpPr>
        <p:spPr>
          <a:xfrm>
            <a:off x="793790" y="303954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장애물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앞으로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000" b="1" i="0" u="none" strike="noStrike" cap="none" dirty="0" err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해야할</a:t>
            </a:r>
            <a:r>
              <a:rPr lang="en-US" sz="4000" b="1" i="0" u="none" strike="noStrike" cap="none" dirty="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일</a:t>
            </a:r>
            <a:endParaRPr sz="4000" b="0" i="0" u="none" strike="noStrike" cap="none" dirty="0"/>
          </a:p>
        </p:txBody>
      </p:sp>
      <p:pic>
        <p:nvPicPr>
          <p:cNvPr id="344" name="Google Shape;344;p3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424160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/>
          <p:nvPr/>
        </p:nvSpPr>
        <p:spPr>
          <a:xfrm>
            <a:off x="1587579" y="43366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기능 추가</a:t>
            </a:r>
            <a:endParaRPr sz="2200" b="0" i="0" u="none" strike="noStrike" cap="none"/>
          </a:p>
        </p:txBody>
      </p:sp>
      <p:sp>
        <p:nvSpPr>
          <p:cNvPr id="346" name="Google Shape;346;p36"/>
          <p:cNvSpPr/>
          <p:nvPr/>
        </p:nvSpPr>
        <p:spPr>
          <a:xfrm>
            <a:off x="1587575" y="4827007"/>
            <a:ext cx="55857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시각장애인을 위한 전용 프롬프트 추가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Char char="-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UI 추가 개발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Char char="-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제스쳐 추가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7" name="Google Shape;347;p3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6884" y="424160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8250674" y="43366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기능 통합</a:t>
            </a:r>
            <a:endParaRPr sz="2200" b="0" i="0" u="none" strike="noStrike" cap="none"/>
          </a:p>
        </p:txBody>
      </p:sp>
      <p:sp>
        <p:nvSpPr>
          <p:cNvPr id="349" name="Google Shape;349;p36"/>
          <p:cNvSpPr/>
          <p:nvPr/>
        </p:nvSpPr>
        <p:spPr>
          <a:xfrm>
            <a:off x="8250674" y="4827032"/>
            <a:ext cx="558593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타 기능과의 기능 통합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9725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Char char="-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타 기능과의 UI 통합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/>
          <p:nvPr/>
        </p:nvSpPr>
        <p:spPr>
          <a:xfrm>
            <a:off x="793790" y="420207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 i="0" u="none" strike="noStrike" cap="non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마무리</a:t>
            </a:r>
            <a:endParaRPr sz="4450" b="0" i="0" u="none" strike="noStrike" cap="none"/>
          </a:p>
        </p:txBody>
      </p:sp>
      <p:grpSp>
        <p:nvGrpSpPr>
          <p:cNvPr id="357" name="Google Shape;357;p37"/>
          <p:cNvGrpSpPr/>
          <p:nvPr/>
        </p:nvGrpSpPr>
        <p:grpSpPr>
          <a:xfrm>
            <a:off x="1694207" y="5403427"/>
            <a:ext cx="4196400" cy="1558800"/>
            <a:chOff x="1832250" y="5403427"/>
            <a:chExt cx="4196400" cy="1558800"/>
          </a:xfrm>
        </p:grpSpPr>
        <p:sp>
          <p:nvSpPr>
            <p:cNvPr id="358" name="Google Shape;358;p37"/>
            <p:cNvSpPr/>
            <p:nvPr/>
          </p:nvSpPr>
          <p:spPr>
            <a:xfrm>
              <a:off x="1832250" y="5403427"/>
              <a:ext cx="4196400" cy="1558800"/>
            </a:xfrm>
            <a:prstGeom prst="roundRect">
              <a:avLst>
                <a:gd name="adj" fmla="val 2603"/>
              </a:avLst>
            </a:prstGeom>
            <a:solidFill>
              <a:srgbClr val="E0E0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2059054" y="5630228"/>
              <a:ext cx="2835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lang="en-US" sz="2200" b="1" i="0" u="none" strike="noStrike" cap="none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향후 계획</a:t>
              </a:r>
              <a:endParaRPr sz="2200" b="0" i="0" u="none" strike="noStrike" cap="none"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2059054" y="6120646"/>
              <a:ext cx="37428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None/>
              </a:pPr>
              <a:r>
                <a:rPr lang="en-US" sz="1750" dirty="0" err="1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아직</a:t>
              </a:r>
              <a:r>
                <a:rPr lang="en-US" sz="1750" dirty="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750" dirty="0" err="1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개발하지</a:t>
              </a:r>
              <a:r>
                <a:rPr lang="en-US" sz="1750" dirty="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750" dirty="0" err="1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못한</a:t>
              </a:r>
              <a:r>
                <a:rPr lang="en-US" sz="1750" dirty="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750" dirty="0" err="1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코드</a:t>
              </a:r>
              <a:r>
                <a:rPr lang="en-US" sz="1750" dirty="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750" dirty="0" err="1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개발</a:t>
              </a:r>
              <a:r>
                <a:rPr lang="en-US" sz="1750" dirty="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sz="1750" dirty="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None/>
              </a:pPr>
              <a:r>
                <a:rPr lang="en-US" sz="1750" b="0" i="0" u="none" strike="noStrike" cap="none" dirty="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UI 및 </a:t>
              </a:r>
              <a:r>
                <a:rPr lang="en-US" sz="1750" b="0" i="0" u="none" strike="noStrike" cap="none" dirty="0" err="1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시나리오</a:t>
              </a:r>
              <a:r>
                <a:rPr lang="en-US" sz="1750" b="0" i="0" u="none" strike="noStrike" cap="none" dirty="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750" b="0" i="0" u="none" strike="noStrike" cap="none" dirty="0" err="1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고도화</a:t>
              </a:r>
              <a:r>
                <a:rPr lang="en-US" sz="1750" b="0" i="0" u="none" strike="noStrike" cap="none" dirty="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sz="1750" b="0" i="0" u="none" strike="noStrike" cap="none" dirty="0"/>
            </a:p>
          </p:txBody>
        </p:sp>
      </p:grpSp>
      <p:grpSp>
        <p:nvGrpSpPr>
          <p:cNvPr id="361" name="Google Shape;361;p37"/>
          <p:cNvGrpSpPr/>
          <p:nvPr/>
        </p:nvGrpSpPr>
        <p:grpSpPr>
          <a:xfrm>
            <a:off x="8739794" y="5403413"/>
            <a:ext cx="4196400" cy="1306800"/>
            <a:chOff x="8877837" y="5403413"/>
            <a:chExt cx="4196400" cy="1306800"/>
          </a:xfrm>
        </p:grpSpPr>
        <p:sp>
          <p:nvSpPr>
            <p:cNvPr id="362" name="Google Shape;362;p37"/>
            <p:cNvSpPr/>
            <p:nvPr/>
          </p:nvSpPr>
          <p:spPr>
            <a:xfrm>
              <a:off x="8877837" y="5403413"/>
              <a:ext cx="4196400" cy="1306800"/>
            </a:xfrm>
            <a:prstGeom prst="roundRect">
              <a:avLst>
                <a:gd name="adj" fmla="val 2603"/>
              </a:avLst>
            </a:prstGeom>
            <a:solidFill>
              <a:srgbClr val="E0E0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9104651" y="5630228"/>
              <a:ext cx="2835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lang="en-US" sz="2200" b="1" i="0" u="none" strike="noStrike" cap="none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테스트</a:t>
              </a:r>
              <a:endParaRPr sz="2200" b="0" i="0" u="none" strike="noStrike" cap="none"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9104651" y="6120646"/>
              <a:ext cx="37428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None/>
              </a:pPr>
              <a:r>
                <a:rPr lang="en-US" sz="1750" b="0" i="0" u="none" strike="noStrike" cap="none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각 기능별 테스트 + 통합 테스트.</a:t>
              </a:r>
              <a:endParaRPr sz="1750" b="0" i="0" u="none" strike="noStrike" cap="none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6280190" y="731044"/>
            <a:ext cx="5103614" cy="63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000"/>
              <a:buFont typeface="Playfair Display"/>
              <a:buNone/>
            </a:pPr>
            <a:r>
              <a:rPr lang="en-US" sz="4000" b="1" i="0" u="none" strike="noStrike" cap="non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목차</a:t>
            </a:r>
            <a:endParaRPr sz="4000" b="0" i="0" u="none" strike="noStrike" cap="none"/>
          </a:p>
        </p:txBody>
      </p:sp>
      <p:sp>
        <p:nvSpPr>
          <p:cNvPr id="95" name="Google Shape;95;p20"/>
          <p:cNvSpPr/>
          <p:nvPr/>
        </p:nvSpPr>
        <p:spPr>
          <a:xfrm>
            <a:off x="6280190" y="1675090"/>
            <a:ext cx="459224" cy="459224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6356687" y="1713309"/>
            <a:ext cx="306110" cy="3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00"/>
              <a:buFont typeface="Playfair Display"/>
              <a:buNone/>
            </a:pPr>
            <a:r>
              <a:rPr lang="en-US" sz="24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sz="2400" b="0" i="0" u="none" strike="noStrike" cap="none"/>
          </a:p>
        </p:txBody>
      </p:sp>
      <p:sp>
        <p:nvSpPr>
          <p:cNvPr id="97" name="Google Shape;97;p20"/>
          <p:cNvSpPr/>
          <p:nvPr/>
        </p:nvSpPr>
        <p:spPr>
          <a:xfrm>
            <a:off x="6943487" y="1745218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000"/>
              <a:buFont typeface="Playfair Display"/>
              <a:buNone/>
            </a:pPr>
            <a:r>
              <a:rPr lang="en-US" sz="2000" b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프로젝트 개요</a:t>
            </a:r>
            <a:endParaRPr sz="2000" b="0" i="0" u="none" strike="noStrike" cap="none"/>
          </a:p>
        </p:txBody>
      </p:sp>
      <p:sp>
        <p:nvSpPr>
          <p:cNvPr id="98" name="Google Shape;98;p20"/>
          <p:cNvSpPr/>
          <p:nvPr/>
        </p:nvSpPr>
        <p:spPr>
          <a:xfrm>
            <a:off x="6943487" y="2186464"/>
            <a:ext cx="6893123" cy="3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프로젝트 </a:t>
            </a:r>
            <a:r>
              <a:rPr lang="en-US" sz="16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목표와 주요 기능 및 </a:t>
            </a:r>
            <a:r>
              <a:rPr lang="en-US" sz="160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팀 협업 방식.</a:t>
            </a:r>
            <a:endParaRPr sz="1600" b="0" i="0" u="none" strike="noStrike" cap="none"/>
          </a:p>
        </p:txBody>
      </p:sp>
      <p:sp>
        <p:nvSpPr>
          <p:cNvPr id="99" name="Google Shape;99;p20"/>
          <p:cNvSpPr/>
          <p:nvPr/>
        </p:nvSpPr>
        <p:spPr>
          <a:xfrm>
            <a:off x="6280190" y="2921437"/>
            <a:ext cx="459224" cy="459224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6356687" y="2959656"/>
            <a:ext cx="306110" cy="3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00"/>
              <a:buFont typeface="Playfair Display"/>
              <a:buNone/>
            </a:pPr>
            <a:r>
              <a:rPr lang="en-US" sz="24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sz="2400" b="0" i="0" u="none" strike="noStrike" cap="none"/>
          </a:p>
        </p:txBody>
      </p:sp>
      <p:sp>
        <p:nvSpPr>
          <p:cNvPr id="101" name="Google Shape;101;p20"/>
          <p:cNvSpPr/>
          <p:nvPr/>
        </p:nvSpPr>
        <p:spPr>
          <a:xfrm>
            <a:off x="6943487" y="299156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000"/>
              <a:buFont typeface="Playfair Display"/>
              <a:buNone/>
            </a:pPr>
            <a:r>
              <a:rPr lang="en-US" sz="20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공통 코드</a:t>
            </a:r>
            <a:endParaRPr sz="2000" b="0" i="0" u="none" strike="noStrike" cap="none"/>
          </a:p>
        </p:txBody>
      </p:sp>
      <p:sp>
        <p:nvSpPr>
          <p:cNvPr id="102" name="Google Shape;102;p20"/>
          <p:cNvSpPr/>
          <p:nvPr/>
        </p:nvSpPr>
        <p:spPr>
          <a:xfrm>
            <a:off x="6943487" y="3432810"/>
            <a:ext cx="6893123" cy="3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600"/>
              <a:buFont typeface="Open Sans"/>
              <a:buNone/>
            </a:pPr>
            <a:r>
              <a:rPr lang="en-US" sz="16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TTS, STT와 같이 주요 기능에서 공통으로 사용되는</a:t>
            </a:r>
            <a:r>
              <a:rPr lang="en-US" sz="160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기능들.</a:t>
            </a:r>
            <a:endParaRPr sz="1600" b="0" i="0" u="none" strike="noStrike" cap="none"/>
          </a:p>
        </p:txBody>
      </p:sp>
      <p:sp>
        <p:nvSpPr>
          <p:cNvPr id="103" name="Google Shape;103;p20"/>
          <p:cNvSpPr/>
          <p:nvPr/>
        </p:nvSpPr>
        <p:spPr>
          <a:xfrm>
            <a:off x="6280190" y="4167783"/>
            <a:ext cx="459224" cy="459224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6356687" y="4206002"/>
            <a:ext cx="306110" cy="3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00"/>
              <a:buFont typeface="Playfair Display"/>
              <a:buNone/>
            </a:pPr>
            <a:r>
              <a:rPr lang="en-US" sz="24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sz="2400" b="0" i="0" u="none" strike="noStrike" cap="none"/>
          </a:p>
        </p:txBody>
      </p:sp>
      <p:sp>
        <p:nvSpPr>
          <p:cNvPr id="105" name="Google Shape;105;p20"/>
          <p:cNvSpPr/>
          <p:nvPr/>
        </p:nvSpPr>
        <p:spPr>
          <a:xfrm>
            <a:off x="6943487" y="4237911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000"/>
              <a:buFont typeface="Playfair Display"/>
              <a:buNone/>
            </a:pPr>
            <a:r>
              <a:rPr lang="en-US" sz="20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길안내</a:t>
            </a:r>
            <a:endParaRPr sz="2000" b="0" i="0" u="none" strike="noStrike" cap="none"/>
          </a:p>
        </p:txBody>
      </p:sp>
      <p:sp>
        <p:nvSpPr>
          <p:cNvPr id="106" name="Google Shape;106;p20"/>
          <p:cNvSpPr/>
          <p:nvPr/>
        </p:nvSpPr>
        <p:spPr>
          <a:xfrm>
            <a:off x="6943487" y="4679156"/>
            <a:ext cx="6893123" cy="3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600"/>
              <a:buFont typeface="Open Sans"/>
              <a:buNone/>
            </a:pPr>
            <a:r>
              <a:rPr lang="en-US" sz="16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길안내</a:t>
            </a:r>
            <a:r>
              <a:rPr lang="en-US" sz="160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기능.</a:t>
            </a:r>
            <a:endParaRPr sz="1600" b="0" i="0" u="none" strike="noStrike" cap="none"/>
          </a:p>
        </p:txBody>
      </p:sp>
      <p:sp>
        <p:nvSpPr>
          <p:cNvPr id="107" name="Google Shape;107;p20"/>
          <p:cNvSpPr/>
          <p:nvPr/>
        </p:nvSpPr>
        <p:spPr>
          <a:xfrm>
            <a:off x="6280190" y="5414129"/>
            <a:ext cx="459224" cy="459224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6356687" y="5452348"/>
            <a:ext cx="306110" cy="3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00"/>
              <a:buFont typeface="Playfair Display"/>
              <a:buNone/>
            </a:pPr>
            <a:r>
              <a:rPr lang="en-US" sz="24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sz="2400" b="0" i="0" u="none" strike="noStrike" cap="none"/>
          </a:p>
        </p:txBody>
      </p:sp>
      <p:sp>
        <p:nvSpPr>
          <p:cNvPr id="109" name="Google Shape;109;p20"/>
          <p:cNvSpPr/>
          <p:nvPr/>
        </p:nvSpPr>
        <p:spPr>
          <a:xfrm>
            <a:off x="6943487" y="5484257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000"/>
              <a:buFont typeface="Playfair Display"/>
              <a:buNone/>
            </a:pPr>
            <a:r>
              <a:rPr lang="en-US" sz="20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영수증</a:t>
            </a:r>
            <a:endParaRPr sz="2000" b="0" i="0" u="none" strike="noStrike" cap="none"/>
          </a:p>
        </p:txBody>
      </p:sp>
      <p:sp>
        <p:nvSpPr>
          <p:cNvPr id="110" name="Google Shape;110;p20"/>
          <p:cNvSpPr/>
          <p:nvPr/>
        </p:nvSpPr>
        <p:spPr>
          <a:xfrm>
            <a:off x="6943487" y="5925502"/>
            <a:ext cx="6893123" cy="3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영수증 </a:t>
            </a:r>
            <a:r>
              <a:rPr lang="en-US" sz="160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금액 </a:t>
            </a:r>
            <a:r>
              <a:rPr lang="en-US" sz="160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인식 기능.</a:t>
            </a:r>
            <a:endParaRPr sz="1600" b="0" i="0" u="none" strike="noStrike" cap="none"/>
          </a:p>
        </p:txBody>
      </p:sp>
      <p:sp>
        <p:nvSpPr>
          <p:cNvPr id="111" name="Google Shape;111;p20"/>
          <p:cNvSpPr/>
          <p:nvPr/>
        </p:nvSpPr>
        <p:spPr>
          <a:xfrm>
            <a:off x="6280190" y="6660475"/>
            <a:ext cx="459224" cy="459224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6356687" y="6698694"/>
            <a:ext cx="306110" cy="3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400"/>
              <a:buFont typeface="Playfair Display"/>
              <a:buNone/>
            </a:pPr>
            <a:r>
              <a:rPr lang="en-US" sz="24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endParaRPr sz="2400" b="0" i="0" u="none" strike="noStrike" cap="none"/>
          </a:p>
        </p:txBody>
      </p:sp>
      <p:sp>
        <p:nvSpPr>
          <p:cNvPr id="113" name="Google Shape;113;p20"/>
          <p:cNvSpPr/>
          <p:nvPr/>
        </p:nvSpPr>
        <p:spPr>
          <a:xfrm>
            <a:off x="6943487" y="6730603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000"/>
              <a:buFont typeface="Playfair Display"/>
              <a:buNone/>
            </a:pPr>
            <a:r>
              <a:rPr lang="en-US" sz="2000" b="1" i="0" u="none" strike="noStrike" cap="non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장애물</a:t>
            </a:r>
            <a:endParaRPr sz="2000" b="0" i="0" u="none" strike="noStrike" cap="none"/>
          </a:p>
        </p:txBody>
      </p:sp>
      <p:sp>
        <p:nvSpPr>
          <p:cNvPr id="114" name="Google Shape;114;p20"/>
          <p:cNvSpPr/>
          <p:nvPr/>
        </p:nvSpPr>
        <p:spPr>
          <a:xfrm>
            <a:off x="6943487" y="7171849"/>
            <a:ext cx="6893123" cy="3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장애물 감지 기능.</a:t>
            </a:r>
            <a:endParaRPr sz="1600" b="0" i="0" u="none" strike="noStrike" cap="non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94375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8"/>
          <p:cNvSpPr/>
          <p:nvPr/>
        </p:nvSpPr>
        <p:spPr>
          <a:xfrm>
            <a:off x="4479890" y="233587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700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QnA</a:t>
            </a:r>
            <a:endParaRPr sz="7000" b="0" i="0" u="none" strike="noStrike" cap="non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/>
          <p:nvPr/>
        </p:nvSpPr>
        <p:spPr>
          <a:xfrm>
            <a:off x="2087575" y="3355654"/>
            <a:ext cx="10455300" cy="15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1000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감사합니다</a:t>
            </a:r>
            <a:endParaRPr sz="1000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516714" y="466225"/>
            <a:ext cx="13789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프로젝트 개요 - </a:t>
            </a:r>
            <a:r>
              <a:rPr lang="en-US" sz="35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시각장애인 보조 안드로이드 앱</a:t>
            </a:r>
            <a:endParaRPr sz="3500" b="0" i="0" u="none" strike="noStrike" cap="none"/>
          </a:p>
        </p:txBody>
      </p:sp>
      <p:sp>
        <p:nvSpPr>
          <p:cNvPr id="121" name="Google Shape;121;p21"/>
          <p:cNvSpPr/>
          <p:nvPr/>
        </p:nvSpPr>
        <p:spPr>
          <a:xfrm>
            <a:off x="793790" y="1274384"/>
            <a:ext cx="4468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200"/>
              <a:buFont typeface="Playfair Display"/>
              <a:buNone/>
            </a:pPr>
            <a:r>
              <a:rPr lang="en-US" sz="220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초기 계획</a:t>
            </a:r>
            <a:endParaRPr sz="2200" b="0" i="0" u="none" strike="noStrike" cap="none"/>
          </a:p>
        </p:txBody>
      </p:sp>
      <p:grpSp>
        <p:nvGrpSpPr>
          <p:cNvPr id="122" name="Google Shape;122;p21"/>
          <p:cNvGrpSpPr/>
          <p:nvPr/>
        </p:nvGrpSpPr>
        <p:grpSpPr>
          <a:xfrm>
            <a:off x="793799" y="1802501"/>
            <a:ext cx="5262299" cy="948424"/>
            <a:chOff x="793799" y="2183501"/>
            <a:chExt cx="5262299" cy="948424"/>
          </a:xfrm>
        </p:grpSpPr>
        <p:pic>
          <p:nvPicPr>
            <p:cNvPr id="123" name="Google Shape;123;p21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3799" y="2183501"/>
              <a:ext cx="591650" cy="591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" name="Google Shape;124;p21"/>
            <p:cNvGrpSpPr/>
            <p:nvPr/>
          </p:nvGrpSpPr>
          <p:grpSpPr>
            <a:xfrm>
              <a:off x="1587591" y="2278525"/>
              <a:ext cx="4468508" cy="853400"/>
              <a:chOff x="1587576" y="4976700"/>
              <a:chExt cx="4468508" cy="853400"/>
            </a:xfrm>
          </p:grpSpPr>
          <p:sp>
            <p:nvSpPr>
              <p:cNvPr id="125" name="Google Shape;125;p21"/>
              <p:cNvSpPr/>
              <p:nvPr/>
            </p:nvSpPr>
            <p:spPr>
              <a:xfrm>
                <a:off x="1587576" y="4976700"/>
                <a:ext cx="1780800" cy="3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2200"/>
                  <a:buFont typeface="Playfair Display"/>
                  <a:buNone/>
                </a:pPr>
                <a:r>
                  <a:rPr lang="en-US" sz="2200" b="1">
                    <a:solidFill>
                      <a:srgbClr val="39393C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지폐 판별 기능</a:t>
                </a:r>
                <a:endParaRPr sz="2200" b="1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2200"/>
                  <a:buFont typeface="Playfair Display"/>
                  <a:buNone/>
                </a:pPr>
                <a:endParaRPr sz="2200" b="1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  <p:sp>
            <p:nvSpPr>
              <p:cNvPr id="126" name="Google Shape;126;p21"/>
              <p:cNvSpPr/>
              <p:nvPr/>
            </p:nvSpPr>
            <p:spPr>
              <a:xfrm>
                <a:off x="1587584" y="5467100"/>
                <a:ext cx="4468500" cy="36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1750"/>
                  <a:buFont typeface="Open Sans"/>
                  <a:buNone/>
                </a:pPr>
                <a:r>
                  <a:rPr lang="en-US" sz="1750">
                    <a:solidFill>
                      <a:srgbClr val="39393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지폐 이미지로 액면가를 판별하는 기능</a:t>
                </a:r>
                <a:endParaRPr sz="1750" b="0" i="0" u="none" strike="noStrike" cap="none"/>
              </a:p>
            </p:txBody>
          </p:sp>
        </p:grpSp>
      </p:grpSp>
      <p:grpSp>
        <p:nvGrpSpPr>
          <p:cNvPr id="127" name="Google Shape;127;p21"/>
          <p:cNvGrpSpPr/>
          <p:nvPr/>
        </p:nvGrpSpPr>
        <p:grpSpPr>
          <a:xfrm>
            <a:off x="818821" y="4284605"/>
            <a:ext cx="5086679" cy="935921"/>
            <a:chOff x="818822" y="4665605"/>
            <a:chExt cx="5086679" cy="935921"/>
          </a:xfrm>
        </p:grpSpPr>
        <p:pic>
          <p:nvPicPr>
            <p:cNvPr id="128" name="Google Shape;128;p21" descr="preencod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822" y="4665605"/>
              <a:ext cx="541615" cy="5416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9" name="Google Shape;129;p21"/>
            <p:cNvGrpSpPr/>
            <p:nvPr/>
          </p:nvGrpSpPr>
          <p:grpSpPr>
            <a:xfrm>
              <a:off x="1587600" y="4748125"/>
              <a:ext cx="4317900" cy="853400"/>
              <a:chOff x="1587586" y="4976700"/>
              <a:chExt cx="4317900" cy="853400"/>
            </a:xfrm>
          </p:grpSpPr>
          <p:sp>
            <p:nvSpPr>
              <p:cNvPr id="130" name="Google Shape;130;p21"/>
              <p:cNvSpPr/>
              <p:nvPr/>
            </p:nvSpPr>
            <p:spPr>
              <a:xfrm>
                <a:off x="1587596" y="4976700"/>
                <a:ext cx="3674700" cy="3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2200"/>
                  <a:buFont typeface="Playfair Display"/>
                  <a:buNone/>
                </a:pPr>
                <a:r>
                  <a:rPr lang="en-US" sz="2200" b="1">
                    <a:solidFill>
                      <a:srgbClr val="39393C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메뉴판 정보 기능</a:t>
                </a:r>
                <a:endParaRPr sz="2200" b="0" i="0" u="none" strike="noStrike" cap="none"/>
              </a:p>
            </p:txBody>
          </p:sp>
          <p:sp>
            <p:nvSpPr>
              <p:cNvPr id="131" name="Google Shape;131;p21"/>
              <p:cNvSpPr/>
              <p:nvPr/>
            </p:nvSpPr>
            <p:spPr>
              <a:xfrm>
                <a:off x="1587586" y="5467100"/>
                <a:ext cx="4317900" cy="36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1750"/>
                  <a:buFont typeface="Open Sans"/>
                  <a:buNone/>
                </a:pPr>
                <a:r>
                  <a:rPr lang="en-US" sz="1750">
                    <a:solidFill>
                      <a:srgbClr val="39393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메뉴판의 정보를 구조적으로 정리해 TTS 안내</a:t>
                </a:r>
                <a:endParaRPr sz="1750" b="0" i="0" u="none" strike="noStrike" cap="none"/>
              </a:p>
            </p:txBody>
          </p:sp>
        </p:grpSp>
      </p:grpSp>
      <p:grpSp>
        <p:nvGrpSpPr>
          <p:cNvPr id="132" name="Google Shape;132;p21"/>
          <p:cNvGrpSpPr/>
          <p:nvPr/>
        </p:nvGrpSpPr>
        <p:grpSpPr>
          <a:xfrm>
            <a:off x="818821" y="5513157"/>
            <a:ext cx="5237279" cy="942168"/>
            <a:chOff x="818822" y="5894157"/>
            <a:chExt cx="5237279" cy="942168"/>
          </a:xfrm>
        </p:grpSpPr>
        <p:pic>
          <p:nvPicPr>
            <p:cNvPr id="133" name="Google Shape;133;p21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8822" y="5894157"/>
              <a:ext cx="541615" cy="5416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4" name="Google Shape;134;p21"/>
            <p:cNvGrpSpPr/>
            <p:nvPr/>
          </p:nvGrpSpPr>
          <p:grpSpPr>
            <a:xfrm>
              <a:off x="1587600" y="5982925"/>
              <a:ext cx="4468500" cy="853400"/>
              <a:chOff x="1587586" y="4976700"/>
              <a:chExt cx="4468500" cy="853400"/>
            </a:xfrm>
          </p:grpSpPr>
          <p:sp>
            <p:nvSpPr>
              <p:cNvPr id="135" name="Google Shape;135;p21"/>
              <p:cNvSpPr/>
              <p:nvPr/>
            </p:nvSpPr>
            <p:spPr>
              <a:xfrm>
                <a:off x="1587596" y="4976700"/>
                <a:ext cx="3674700" cy="3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2200"/>
                  <a:buFont typeface="Playfair Display"/>
                  <a:buNone/>
                </a:pPr>
                <a:r>
                  <a:rPr lang="en-US" sz="2200" b="1">
                    <a:solidFill>
                      <a:srgbClr val="39393C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유통기한 정보 기능</a:t>
                </a:r>
                <a:endParaRPr sz="2200" b="0" i="0" u="none" strike="noStrike" cap="none"/>
              </a:p>
            </p:txBody>
          </p:sp>
          <p:sp>
            <p:nvSpPr>
              <p:cNvPr id="136" name="Google Shape;136;p21"/>
              <p:cNvSpPr/>
              <p:nvPr/>
            </p:nvSpPr>
            <p:spPr>
              <a:xfrm>
                <a:off x="1587586" y="5467100"/>
                <a:ext cx="4468500" cy="36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1750"/>
                  <a:buFont typeface="Open Sans"/>
                  <a:buNone/>
                </a:pPr>
                <a:r>
                  <a:rPr lang="en-US" sz="1750">
                    <a:solidFill>
                      <a:srgbClr val="39393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제품의 유통기한을 객체 탐지로 식별 후 TTS 안내</a:t>
                </a:r>
                <a:endParaRPr sz="1750" b="0" i="0" u="none" strike="noStrike" cap="none"/>
              </a:p>
            </p:txBody>
          </p:sp>
        </p:grpSp>
      </p:grpSp>
      <p:grpSp>
        <p:nvGrpSpPr>
          <p:cNvPr id="137" name="Google Shape;137;p21"/>
          <p:cNvGrpSpPr/>
          <p:nvPr/>
        </p:nvGrpSpPr>
        <p:grpSpPr>
          <a:xfrm>
            <a:off x="818834" y="6747939"/>
            <a:ext cx="5237280" cy="942186"/>
            <a:chOff x="818834" y="7128939"/>
            <a:chExt cx="5237280" cy="942186"/>
          </a:xfrm>
        </p:grpSpPr>
        <p:pic>
          <p:nvPicPr>
            <p:cNvPr id="138" name="Google Shape;138;p21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18834" y="7128939"/>
              <a:ext cx="541615" cy="5416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" name="Google Shape;139;p21"/>
            <p:cNvGrpSpPr/>
            <p:nvPr/>
          </p:nvGrpSpPr>
          <p:grpSpPr>
            <a:xfrm>
              <a:off x="1587609" y="7217725"/>
              <a:ext cx="4468505" cy="853400"/>
              <a:chOff x="1587595" y="4976700"/>
              <a:chExt cx="4468505" cy="853400"/>
            </a:xfrm>
          </p:grpSpPr>
          <p:sp>
            <p:nvSpPr>
              <p:cNvPr id="140" name="Google Shape;140;p21"/>
              <p:cNvSpPr/>
              <p:nvPr/>
            </p:nvSpPr>
            <p:spPr>
              <a:xfrm>
                <a:off x="1587600" y="4976700"/>
                <a:ext cx="4468500" cy="3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2200"/>
                  <a:buFont typeface="Playfair Display"/>
                  <a:buNone/>
                </a:pPr>
                <a:r>
                  <a:rPr lang="en-US" sz="2200" b="1">
                    <a:solidFill>
                      <a:srgbClr val="39393C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안전보행 및 네비게이션 기능</a:t>
                </a:r>
                <a:endParaRPr sz="2200" b="0" i="0" u="none" strike="noStrike" cap="none"/>
              </a:p>
            </p:txBody>
          </p:sp>
          <p:sp>
            <p:nvSpPr>
              <p:cNvPr id="141" name="Google Shape;141;p21"/>
              <p:cNvSpPr/>
              <p:nvPr/>
            </p:nvSpPr>
            <p:spPr>
              <a:xfrm>
                <a:off x="1587595" y="5467100"/>
                <a:ext cx="4468500" cy="36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1750"/>
                  <a:buFont typeface="Open Sans"/>
                  <a:buNone/>
                </a:pPr>
                <a:r>
                  <a:rPr lang="en-US" sz="1750">
                    <a:solidFill>
                      <a:srgbClr val="39393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네비게이션 API와 AI를 결합해 장애물 감지를 통한 안전한 길안내</a:t>
                </a:r>
                <a:endParaRPr sz="1750" b="0" i="0" u="none" strike="noStrike" cap="none"/>
              </a:p>
            </p:txBody>
          </p:sp>
        </p:grpSp>
      </p:grpSp>
      <p:grpSp>
        <p:nvGrpSpPr>
          <p:cNvPr id="142" name="Google Shape;142;p21"/>
          <p:cNvGrpSpPr/>
          <p:nvPr/>
        </p:nvGrpSpPr>
        <p:grpSpPr>
          <a:xfrm>
            <a:off x="818822" y="3062309"/>
            <a:ext cx="4809478" cy="923416"/>
            <a:chOff x="818822" y="3443309"/>
            <a:chExt cx="4809478" cy="923416"/>
          </a:xfrm>
        </p:grpSpPr>
        <p:pic>
          <p:nvPicPr>
            <p:cNvPr id="143" name="Google Shape;143;p21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8822" y="3443309"/>
              <a:ext cx="541615" cy="5416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" name="Google Shape;144;p21"/>
            <p:cNvGrpSpPr/>
            <p:nvPr/>
          </p:nvGrpSpPr>
          <p:grpSpPr>
            <a:xfrm>
              <a:off x="1587599" y="3513325"/>
              <a:ext cx="4040700" cy="853400"/>
              <a:chOff x="1587585" y="4976700"/>
              <a:chExt cx="4040700" cy="853400"/>
            </a:xfrm>
          </p:grpSpPr>
          <p:sp>
            <p:nvSpPr>
              <p:cNvPr id="145" name="Google Shape;145;p21"/>
              <p:cNvSpPr/>
              <p:nvPr/>
            </p:nvSpPr>
            <p:spPr>
              <a:xfrm>
                <a:off x="1587596" y="4976700"/>
                <a:ext cx="3674700" cy="3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2200"/>
                  <a:buFont typeface="Playfair Display"/>
                  <a:buNone/>
                </a:pPr>
                <a:r>
                  <a:rPr lang="en-US" sz="2200" b="1">
                    <a:solidFill>
                      <a:srgbClr val="39393C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영수증 정보 기능</a:t>
                </a:r>
                <a:endParaRPr sz="2200" b="0" i="0" u="none" strike="noStrike" cap="none"/>
              </a:p>
            </p:txBody>
          </p:sp>
          <p:sp>
            <p:nvSpPr>
              <p:cNvPr id="146" name="Google Shape;146;p21"/>
              <p:cNvSpPr/>
              <p:nvPr/>
            </p:nvSpPr>
            <p:spPr>
              <a:xfrm>
                <a:off x="1587585" y="5467100"/>
                <a:ext cx="4040700" cy="36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1750"/>
                  <a:buFont typeface="Open Sans"/>
                  <a:buNone/>
                </a:pPr>
                <a:r>
                  <a:rPr lang="en-US" sz="1750">
                    <a:solidFill>
                      <a:srgbClr val="39393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영수증 이미지에서 최종 금액을 TTS 안내</a:t>
                </a:r>
                <a:endParaRPr sz="1750" b="0" i="0" u="none" strike="noStrike" cap="none"/>
              </a:p>
            </p:txBody>
          </p:sp>
        </p:grpSp>
      </p:grpSp>
      <p:sp>
        <p:nvSpPr>
          <p:cNvPr id="147" name="Google Shape;147;p21"/>
          <p:cNvSpPr/>
          <p:nvPr/>
        </p:nvSpPr>
        <p:spPr>
          <a:xfrm>
            <a:off x="8262190" y="1263509"/>
            <a:ext cx="4468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200"/>
              <a:buFont typeface="Playfair Display"/>
              <a:buNone/>
            </a:pPr>
            <a:r>
              <a:rPr lang="en-US" sz="220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수정 계획</a:t>
            </a:r>
            <a:endParaRPr sz="2200" b="0" i="0" u="none" strike="noStrike" cap="none"/>
          </a:p>
        </p:txBody>
      </p:sp>
      <p:grpSp>
        <p:nvGrpSpPr>
          <p:cNvPr id="148" name="Google Shape;148;p21"/>
          <p:cNvGrpSpPr/>
          <p:nvPr/>
        </p:nvGrpSpPr>
        <p:grpSpPr>
          <a:xfrm>
            <a:off x="8287225" y="4363424"/>
            <a:ext cx="5237275" cy="940020"/>
            <a:chOff x="8134825" y="5515305"/>
            <a:chExt cx="5237275" cy="940020"/>
          </a:xfrm>
        </p:grpSpPr>
        <p:pic>
          <p:nvPicPr>
            <p:cNvPr id="149" name="Google Shape;149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34825" y="5515305"/>
              <a:ext cx="552000" cy="55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" name="Google Shape;150;p21"/>
            <p:cNvGrpSpPr/>
            <p:nvPr/>
          </p:nvGrpSpPr>
          <p:grpSpPr>
            <a:xfrm>
              <a:off x="8903600" y="5601925"/>
              <a:ext cx="4468500" cy="853400"/>
              <a:chOff x="1587586" y="4976700"/>
              <a:chExt cx="4468500" cy="853400"/>
            </a:xfrm>
          </p:grpSpPr>
          <p:sp>
            <p:nvSpPr>
              <p:cNvPr id="151" name="Google Shape;151;p21"/>
              <p:cNvSpPr/>
              <p:nvPr/>
            </p:nvSpPr>
            <p:spPr>
              <a:xfrm>
                <a:off x="1587596" y="4976700"/>
                <a:ext cx="3674700" cy="3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2200"/>
                  <a:buFont typeface="Playfair Display"/>
                  <a:buNone/>
                </a:pPr>
                <a:r>
                  <a:rPr lang="en-US" sz="2200" b="1">
                    <a:solidFill>
                      <a:srgbClr val="39393C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장애물 감지 기능</a:t>
                </a:r>
                <a:endParaRPr sz="2200" b="0" i="0" u="none" strike="noStrike" cap="none"/>
              </a:p>
            </p:txBody>
          </p:sp>
          <p:sp>
            <p:nvSpPr>
              <p:cNvPr id="152" name="Google Shape;152;p21"/>
              <p:cNvSpPr/>
              <p:nvPr/>
            </p:nvSpPr>
            <p:spPr>
              <a:xfrm>
                <a:off x="1587586" y="5467100"/>
                <a:ext cx="4468500" cy="36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1750"/>
                  <a:buFont typeface="Open Sans"/>
                  <a:buNone/>
                </a:pPr>
                <a:r>
                  <a:rPr lang="en-US" sz="1750">
                    <a:solidFill>
                      <a:srgbClr val="39393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AI를 활용해 전방 장애물 감지</a:t>
                </a:r>
                <a:endParaRPr sz="1750" b="0" i="0" u="none" strike="noStrike" cap="none"/>
              </a:p>
            </p:txBody>
          </p:sp>
        </p:grpSp>
      </p:grpSp>
      <p:grpSp>
        <p:nvGrpSpPr>
          <p:cNvPr id="153" name="Google Shape;153;p21"/>
          <p:cNvGrpSpPr/>
          <p:nvPr/>
        </p:nvGrpSpPr>
        <p:grpSpPr>
          <a:xfrm>
            <a:off x="8287234" y="2519514"/>
            <a:ext cx="5237280" cy="942186"/>
            <a:chOff x="818834" y="7128939"/>
            <a:chExt cx="5237280" cy="942186"/>
          </a:xfrm>
        </p:grpSpPr>
        <p:pic>
          <p:nvPicPr>
            <p:cNvPr id="154" name="Google Shape;154;p21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18834" y="7128939"/>
              <a:ext cx="541615" cy="5416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5" name="Google Shape;155;p21"/>
            <p:cNvGrpSpPr/>
            <p:nvPr/>
          </p:nvGrpSpPr>
          <p:grpSpPr>
            <a:xfrm>
              <a:off x="1587609" y="7217725"/>
              <a:ext cx="4468505" cy="853400"/>
              <a:chOff x="1587595" y="4976700"/>
              <a:chExt cx="4468505" cy="853400"/>
            </a:xfrm>
          </p:grpSpPr>
          <p:sp>
            <p:nvSpPr>
              <p:cNvPr id="156" name="Google Shape;156;p21"/>
              <p:cNvSpPr/>
              <p:nvPr/>
            </p:nvSpPr>
            <p:spPr>
              <a:xfrm>
                <a:off x="1587600" y="4976700"/>
                <a:ext cx="4468500" cy="3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2200"/>
                  <a:buFont typeface="Playfair Display"/>
                  <a:buNone/>
                </a:pPr>
                <a:r>
                  <a:rPr lang="en-US" sz="2200" b="1">
                    <a:solidFill>
                      <a:srgbClr val="39393C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길안내 기능</a:t>
                </a:r>
                <a:endParaRPr sz="2200" b="0" i="0" u="none" strike="noStrike" cap="none"/>
              </a:p>
            </p:txBody>
          </p:sp>
          <p:sp>
            <p:nvSpPr>
              <p:cNvPr id="157" name="Google Shape;157;p21"/>
              <p:cNvSpPr/>
              <p:nvPr/>
            </p:nvSpPr>
            <p:spPr>
              <a:xfrm>
                <a:off x="1587595" y="5467100"/>
                <a:ext cx="4468500" cy="36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1750"/>
                  <a:buFont typeface="Open Sans"/>
                  <a:buNone/>
                </a:pPr>
                <a:r>
                  <a:rPr lang="en-US" sz="1750">
                    <a:solidFill>
                      <a:srgbClr val="39393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네비게이션 API를 사용해 목적지까지 길안내</a:t>
                </a:r>
                <a:endParaRPr sz="1750" b="0" i="0" u="none" strike="noStrike" cap="none"/>
              </a:p>
            </p:txBody>
          </p:sp>
        </p:grpSp>
      </p:grpSp>
      <p:sp>
        <p:nvSpPr>
          <p:cNvPr id="158" name="Google Shape;158;p21"/>
          <p:cNvSpPr/>
          <p:nvPr/>
        </p:nvSpPr>
        <p:spPr>
          <a:xfrm>
            <a:off x="6514663" y="3985725"/>
            <a:ext cx="1163400" cy="8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21"/>
          <p:cNvGrpSpPr/>
          <p:nvPr/>
        </p:nvGrpSpPr>
        <p:grpSpPr>
          <a:xfrm>
            <a:off x="8287222" y="6205184"/>
            <a:ext cx="4809478" cy="923416"/>
            <a:chOff x="818822" y="3443309"/>
            <a:chExt cx="4809478" cy="923416"/>
          </a:xfrm>
        </p:grpSpPr>
        <p:pic>
          <p:nvPicPr>
            <p:cNvPr id="160" name="Google Shape;160;p21" descr="preencoded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18822" y="3443309"/>
              <a:ext cx="541615" cy="5416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1" name="Google Shape;161;p21"/>
            <p:cNvGrpSpPr/>
            <p:nvPr/>
          </p:nvGrpSpPr>
          <p:grpSpPr>
            <a:xfrm>
              <a:off x="1587599" y="3513325"/>
              <a:ext cx="4040700" cy="853400"/>
              <a:chOff x="1587585" y="4976700"/>
              <a:chExt cx="4040700" cy="853400"/>
            </a:xfrm>
          </p:grpSpPr>
          <p:sp>
            <p:nvSpPr>
              <p:cNvPr id="162" name="Google Shape;162;p21"/>
              <p:cNvSpPr/>
              <p:nvPr/>
            </p:nvSpPr>
            <p:spPr>
              <a:xfrm>
                <a:off x="1587596" y="4976700"/>
                <a:ext cx="3674700" cy="3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2200"/>
                  <a:buFont typeface="Playfair Display"/>
                  <a:buNone/>
                </a:pPr>
                <a:r>
                  <a:rPr lang="en-US" sz="2200" b="1">
                    <a:solidFill>
                      <a:srgbClr val="39393C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영수증 정보 기능</a:t>
                </a:r>
                <a:endParaRPr sz="2200" b="0" i="0" u="none" strike="noStrike" cap="none"/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1587585" y="5467100"/>
                <a:ext cx="4040700" cy="36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6285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9393C"/>
                  </a:buClr>
                  <a:buSzPts val="1750"/>
                  <a:buFont typeface="Open Sans"/>
                  <a:buNone/>
                </a:pPr>
                <a:r>
                  <a:rPr lang="en-US" sz="1750">
                    <a:solidFill>
                      <a:srgbClr val="39393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영수증 이미지에서 최종 금액을 TTS 안내</a:t>
                </a:r>
                <a:endParaRPr sz="1750" b="0" i="0" u="none" strike="noStrike" cap="none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516690" y="46622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프로젝트 개요</a:t>
            </a:r>
            <a:endParaRPr sz="4450" b="0" i="0" u="none" strike="noStrike" cap="none"/>
          </a:p>
        </p:txBody>
      </p:sp>
      <p:grpSp>
        <p:nvGrpSpPr>
          <p:cNvPr id="170" name="Google Shape;170;p22"/>
          <p:cNvGrpSpPr/>
          <p:nvPr/>
        </p:nvGrpSpPr>
        <p:grpSpPr>
          <a:xfrm>
            <a:off x="9433823" y="2240863"/>
            <a:ext cx="4923302" cy="3747867"/>
            <a:chOff x="661692" y="2036363"/>
            <a:chExt cx="6612009" cy="3747867"/>
          </a:xfrm>
        </p:grpSpPr>
        <p:sp>
          <p:nvSpPr>
            <p:cNvPr id="171" name="Google Shape;171;p22"/>
            <p:cNvSpPr/>
            <p:nvPr/>
          </p:nvSpPr>
          <p:spPr>
            <a:xfrm>
              <a:off x="661692" y="2036363"/>
              <a:ext cx="66120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1014"/>
                </a:buClr>
                <a:buSzPts val="2200"/>
                <a:buFont typeface="Playfair Display"/>
                <a:buNone/>
              </a:pPr>
              <a:r>
                <a:rPr lang="en-US" sz="2200" b="1" i="0" u="none" strike="noStrike" cap="none">
                  <a:solidFill>
                    <a:srgbClr val="10101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역할 분담(5/2 중간보고서 기준 결정)</a:t>
              </a:r>
              <a:endParaRPr sz="2200" b="0" i="0" u="none" strike="noStrike" cap="none"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661701" y="2995559"/>
              <a:ext cx="6612000" cy="59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Char char="•"/>
              </a:pPr>
              <a:r>
                <a:rPr lang="en-US" sz="1750" b="0" i="0" u="none" strike="noStrike" cap="none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이재훈: 총괄/</a:t>
              </a:r>
              <a:r>
                <a:rPr lang="en-US" sz="175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공통</a:t>
              </a:r>
              <a:endParaRPr sz="1750" b="0" i="0" u="none" strike="noStrike" cap="none"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661701" y="3725416"/>
              <a:ext cx="6612000" cy="59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Char char="•"/>
              </a:pPr>
              <a:r>
                <a:rPr lang="en-US" sz="1750" b="0" i="0" u="none" strike="noStrike" cap="none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이수창: 길안내/센서</a:t>
              </a:r>
              <a:endParaRPr sz="1750" b="0" i="0" u="none" strike="noStrike" cap="none"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661701" y="4455272"/>
              <a:ext cx="6612000" cy="59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Char char="•"/>
              </a:pPr>
              <a:r>
                <a:rPr lang="en-US" sz="1750" b="0" i="0" u="none" strike="noStrike" cap="none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김가람: 영수증/AI 연동</a:t>
              </a:r>
              <a:endParaRPr sz="1750" b="0" i="0" u="none" strike="noStrike" cap="none"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661701" y="5185130"/>
              <a:ext cx="6612000" cy="59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342900" marR="0" lvl="0" indent="-34290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Char char="•"/>
              </a:pPr>
              <a:r>
                <a:rPr lang="en-US" sz="1750" b="0" i="0" u="none" strike="noStrike" cap="none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송현호: 장애물/UI 구성</a:t>
              </a:r>
              <a:endParaRPr sz="1750" b="0" i="0" u="none" strike="noStrike" cap="none"/>
            </a:p>
          </p:txBody>
        </p:sp>
      </p:grp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00" y="1655650"/>
            <a:ext cx="8532625" cy="49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516690" y="46622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프로젝트 개요</a:t>
            </a:r>
            <a:endParaRPr sz="4450" b="0" i="0" u="none" strike="noStrike" cap="none"/>
          </a:p>
        </p:txBody>
      </p:sp>
      <p:sp>
        <p:nvSpPr>
          <p:cNvPr id="183" name="Google Shape;183;p23"/>
          <p:cNvSpPr/>
          <p:nvPr/>
        </p:nvSpPr>
        <p:spPr>
          <a:xfrm>
            <a:off x="602977" y="1915139"/>
            <a:ext cx="45699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2200"/>
              <a:buFont typeface="Playfair Display"/>
              <a:buNone/>
            </a:pPr>
            <a:r>
              <a:rPr lang="en-US" sz="220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설계 방법</a:t>
            </a:r>
            <a:r>
              <a:rPr lang="en-US" sz="2200" b="1" i="0" u="none" strike="noStrike" cap="non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및 기기</a:t>
            </a:r>
            <a:endParaRPr sz="2200" b="0" i="0" u="none" strike="noStrike" cap="none"/>
          </a:p>
        </p:txBody>
      </p:sp>
      <p:sp>
        <p:nvSpPr>
          <p:cNvPr id="184" name="Google Shape;184;p23"/>
          <p:cNvSpPr/>
          <p:nvPr/>
        </p:nvSpPr>
        <p:spPr>
          <a:xfrm>
            <a:off x="516700" y="2689115"/>
            <a:ext cx="10065000" cy="43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97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GitHub: 브랜치 전략 - main, dev, nav, receipt, obstacle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97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코드 종류별로 폴더(디렉토리)를 구분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97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Char char="○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ui - 각 기능별 화면을 구성하는 코드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97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Char char="○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service - 각 기능을 구현하는 코드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97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Char char="○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utils - TTS, STT 등 주요 기능에서 공통으로 사용되는 코드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97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테스트 기기: Galaxy A34 사용 예정 - 아직 구입 X(과제 변경 및 구매 절차상 시간 지연)</a:t>
            </a:r>
            <a:endParaRPr sz="1750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575" y="1175125"/>
            <a:ext cx="2997450" cy="427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1702" y="152400"/>
            <a:ext cx="3298431" cy="79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793813" y="583100"/>
            <a:ext cx="12835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프로젝트 개요 </a:t>
            </a:r>
            <a:r>
              <a:rPr lang="en-US" sz="200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사용자 매뉴얼(세부 사항은 보고서에 작성)</a:t>
            </a:r>
            <a:endParaRPr sz="2000" b="0" i="0" u="none" strike="noStrike" cap="none"/>
          </a:p>
        </p:txBody>
      </p:sp>
      <p:sp>
        <p:nvSpPr>
          <p:cNvPr id="193" name="Google Shape;193;p24"/>
          <p:cNvSpPr txBox="1"/>
          <p:nvPr/>
        </p:nvSpPr>
        <p:spPr>
          <a:xfrm>
            <a:off x="588825" y="1842600"/>
            <a:ext cx="6373200" cy="58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매뉴얼: Ai Eyes (시각장애인 보조 앱)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소개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시스템 요구사항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 체제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 하드웨어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 소프트웨어/권한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앱 설치 방법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앱 실행 방법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실행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음성 실행 (빅스비 연동 시)</a:t>
            </a:r>
            <a:endParaRPr sz="2000"/>
          </a:p>
        </p:txBody>
      </p:sp>
      <p:sp>
        <p:nvSpPr>
          <p:cNvPr id="194" name="Google Shape;194;p24"/>
          <p:cNvSpPr txBox="1"/>
          <p:nvPr/>
        </p:nvSpPr>
        <p:spPr>
          <a:xfrm>
            <a:off x="6563600" y="1842600"/>
            <a:ext cx="7793100" cy="58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주요 기능 사용 방법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왼쪽으로 스와이프 또는 "영수증"이라고 말하기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오른쪽으로 스와이프 또는 "내비게이션"이라고 말하기</a:t>
            </a:r>
            <a:endParaRPr sz="20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5.1. 내비게이션 기능 사용 방법</a:t>
            </a:r>
            <a:b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5.1.1. 목적지 입력 및 후보지 탐색</a:t>
            </a:r>
            <a:b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5.1.2. 후보지 탐색 및 선택</a:t>
            </a:r>
            <a:b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5.1.3. 길안내 시작 및 진행</a:t>
            </a:r>
            <a:b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	5.1.3.2. 장애물 탐지 안내</a:t>
            </a:r>
            <a:b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5.1.4. 길안내 중 부가 기능 및 예외 처리</a:t>
            </a:r>
            <a:b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5.1.5. 도착 및 종료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5.2. 영수증 확인 기능 사용 방법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문제 해결 및 문의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>
            <a:off x="793813" y="583100"/>
            <a:ext cx="132174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길안내 시나리오</a:t>
            </a:r>
            <a:r>
              <a:rPr lang="en-US" sz="275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(상황별 사용 알고리즘 + 기능 포함)</a:t>
            </a:r>
            <a:endParaRPr sz="2750" b="0" i="0" u="none" strike="noStrike" cap="none"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5" y="1292000"/>
            <a:ext cx="5028901" cy="608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173" y="1292000"/>
            <a:ext cx="4336092" cy="608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9315" y="1589263"/>
            <a:ext cx="4362335" cy="549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/>
        </p:nvSpPr>
        <p:spPr>
          <a:xfrm>
            <a:off x="793790" y="379309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 i="0" u="none" strike="noStrike" cap="non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공통 코드 - 이재훈</a:t>
            </a:r>
            <a:endParaRPr sz="4450" b="0" i="0" u="none" strike="noStrike" cap="none"/>
          </a:p>
        </p:txBody>
      </p:sp>
      <p:grpSp>
        <p:nvGrpSpPr>
          <p:cNvPr id="211" name="Google Shape;211;p26"/>
          <p:cNvGrpSpPr/>
          <p:nvPr/>
        </p:nvGrpSpPr>
        <p:grpSpPr>
          <a:xfrm>
            <a:off x="1340054" y="4881682"/>
            <a:ext cx="2939087" cy="948418"/>
            <a:chOff x="793790" y="4881682"/>
            <a:chExt cx="2939087" cy="948418"/>
          </a:xfrm>
        </p:grpSpPr>
        <p:pic>
          <p:nvPicPr>
            <p:cNvPr id="212" name="Google Shape;212;p26" descr="preencod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3790" y="4881682"/>
              <a:ext cx="566976" cy="566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6"/>
            <p:cNvSpPr/>
            <p:nvPr/>
          </p:nvSpPr>
          <p:spPr>
            <a:xfrm>
              <a:off x="1587576" y="4976700"/>
              <a:ext cx="17808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lang="en-US" sz="2200" b="1" i="0" u="none" strike="noStrike" cap="none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TTS</a:t>
              </a:r>
              <a:endParaRPr sz="2200" b="0" i="0" u="none" strike="noStrike" cap="none"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587577" y="5467100"/>
              <a:ext cx="21453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None/>
              </a:pPr>
              <a:r>
                <a:rPr lang="en-US" sz="1750" b="0" i="0" u="none" strike="noStrike" cap="none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음성 안내 기능 구현.</a:t>
              </a:r>
              <a:endParaRPr sz="1750" b="0" i="0" u="none" strike="noStrike" cap="none"/>
            </a:p>
          </p:txBody>
        </p:sp>
      </p:grpSp>
      <p:grpSp>
        <p:nvGrpSpPr>
          <p:cNvPr id="215" name="Google Shape;215;p26"/>
          <p:cNvGrpSpPr/>
          <p:nvPr/>
        </p:nvGrpSpPr>
        <p:grpSpPr>
          <a:xfrm>
            <a:off x="4996805" y="4881682"/>
            <a:ext cx="3082486" cy="948418"/>
            <a:chOff x="4649634" y="4881682"/>
            <a:chExt cx="3082486" cy="948418"/>
          </a:xfrm>
        </p:grpSpPr>
        <p:pic>
          <p:nvPicPr>
            <p:cNvPr id="216" name="Google Shape;216;p26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49634" y="4881682"/>
              <a:ext cx="566976" cy="566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26"/>
            <p:cNvSpPr/>
            <p:nvPr/>
          </p:nvSpPr>
          <p:spPr>
            <a:xfrm>
              <a:off x="5443418" y="4976700"/>
              <a:ext cx="18576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lang="en-US" sz="2200" b="1" i="0" u="none" strike="noStrike" cap="none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STT</a:t>
              </a:r>
              <a:endParaRPr sz="2200" b="0" i="0" u="none" strike="noStrike" cap="none"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5443420" y="5467100"/>
              <a:ext cx="22887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None/>
              </a:pPr>
              <a:r>
                <a:rPr lang="en-US" sz="1750" b="0" i="0" u="none" strike="noStrike" cap="none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사용자 음성 명령 수신.</a:t>
              </a:r>
              <a:endParaRPr sz="1750" b="0" i="0" u="none" strike="noStrike" cap="none"/>
            </a:p>
          </p:txBody>
        </p:sp>
      </p:grpSp>
      <p:grpSp>
        <p:nvGrpSpPr>
          <p:cNvPr id="219" name="Google Shape;219;p26"/>
          <p:cNvGrpSpPr/>
          <p:nvPr/>
        </p:nvGrpSpPr>
        <p:grpSpPr>
          <a:xfrm>
            <a:off x="2455499" y="6323300"/>
            <a:ext cx="3255592" cy="948425"/>
            <a:chOff x="2455499" y="6323300"/>
            <a:chExt cx="3255592" cy="948425"/>
          </a:xfrm>
        </p:grpSpPr>
        <p:pic>
          <p:nvPicPr>
            <p:cNvPr id="220" name="Google Shape;22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55499" y="6323300"/>
              <a:ext cx="566975" cy="56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6"/>
            <p:cNvSpPr/>
            <p:nvPr/>
          </p:nvSpPr>
          <p:spPr>
            <a:xfrm>
              <a:off x="3249292" y="6418300"/>
              <a:ext cx="18714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lang="en-US" sz="2200" b="1" i="0" u="none" strike="noStrike" cap="none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진동</a:t>
              </a:r>
              <a:endParaRPr sz="2200" b="0" i="0" u="none" strike="noStrike" cap="none"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3249291" y="6908725"/>
              <a:ext cx="24618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None/>
              </a:pPr>
              <a:r>
                <a:rPr lang="en-US" sz="1750" b="0" i="0" u="none" strike="noStrike" cap="none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사용자 입력 피드백 제공.</a:t>
              </a:r>
              <a:endParaRPr sz="1750" b="0" i="0" u="none" strike="noStrike" cap="none"/>
            </a:p>
          </p:txBody>
        </p:sp>
      </p:grpSp>
      <p:grpSp>
        <p:nvGrpSpPr>
          <p:cNvPr id="223" name="Google Shape;223;p26"/>
          <p:cNvGrpSpPr/>
          <p:nvPr/>
        </p:nvGrpSpPr>
        <p:grpSpPr>
          <a:xfrm>
            <a:off x="8796954" y="4881665"/>
            <a:ext cx="4493392" cy="948435"/>
            <a:chOff x="9552358" y="4881665"/>
            <a:chExt cx="4493392" cy="948435"/>
          </a:xfrm>
        </p:grpSpPr>
        <p:pic>
          <p:nvPicPr>
            <p:cNvPr id="224" name="Google Shape;224;p26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552358" y="4881665"/>
              <a:ext cx="566976" cy="566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6"/>
            <p:cNvSpPr/>
            <p:nvPr/>
          </p:nvSpPr>
          <p:spPr>
            <a:xfrm>
              <a:off x="10346142" y="4976700"/>
              <a:ext cx="21888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lang="en-US" sz="2200" b="1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권한 요청</a:t>
              </a:r>
              <a:endParaRPr sz="2200" b="0" i="0" u="none" strike="noStrike" cap="none"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10346149" y="5467100"/>
              <a:ext cx="36996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None/>
              </a:pPr>
              <a:r>
                <a:rPr lang="en-US" sz="175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앱 실행 시 필요한 권한 일괄 요청</a:t>
              </a:r>
              <a:endParaRPr sz="1750" b="0" i="0" u="none" strike="noStrike" cap="none"/>
            </a:p>
          </p:txBody>
        </p:sp>
      </p:grpSp>
      <p:grpSp>
        <p:nvGrpSpPr>
          <p:cNvPr id="227" name="Google Shape;227;p26"/>
          <p:cNvGrpSpPr/>
          <p:nvPr/>
        </p:nvGrpSpPr>
        <p:grpSpPr>
          <a:xfrm>
            <a:off x="7308299" y="6323300"/>
            <a:ext cx="4866600" cy="948425"/>
            <a:chOff x="2355850" y="6323300"/>
            <a:chExt cx="4866600" cy="948425"/>
          </a:xfrm>
        </p:grpSpPr>
        <p:sp>
          <p:nvSpPr>
            <p:cNvPr id="228" name="Google Shape;228;p26"/>
            <p:cNvSpPr/>
            <p:nvPr/>
          </p:nvSpPr>
          <p:spPr>
            <a:xfrm>
              <a:off x="3149644" y="6418300"/>
              <a:ext cx="19023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lang="en-US" sz="2200" b="1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제스처</a:t>
              </a:r>
              <a:endParaRPr sz="2200" b="0" i="0" u="none" strike="noStrike" cap="none"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3149650" y="6908725"/>
              <a:ext cx="40728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None/>
              </a:pPr>
              <a:r>
                <a:rPr lang="en-US" sz="175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사용자 행동(스와이프,  더블탭) 피드백 제공</a:t>
              </a:r>
              <a:r>
                <a:rPr lang="en-US" sz="1750" b="0" i="0" u="none" strike="noStrike" cap="none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sz="1750" b="0" i="0" u="none" strike="noStrike" cap="none"/>
            </a:p>
          </p:txBody>
        </p:sp>
        <p:pic>
          <p:nvPicPr>
            <p:cNvPr id="230" name="Google Shape;230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55850" y="6323300"/>
              <a:ext cx="566975" cy="566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6"/>
          <p:cNvSpPr txBox="1"/>
          <p:nvPr/>
        </p:nvSpPr>
        <p:spPr>
          <a:xfrm>
            <a:off x="10290350" y="38958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9"/>
              </a:rPr>
              <a:t>GitHub - 각 기능별 코드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793824" y="623775"/>
            <a:ext cx="123144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4450" b="1" i="0" u="none" strike="noStrike" cap="non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공통 코드 데모 영상 - </a:t>
            </a:r>
            <a:r>
              <a:rPr lang="en-US" sz="2650" b="1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테스트 기기 : 삼성 갤럭시 S10</a:t>
            </a:r>
            <a:endParaRPr sz="2650" b="0" i="0" u="none" strike="noStrike" cap="none"/>
          </a:p>
        </p:txBody>
      </p:sp>
      <p:sp>
        <p:nvSpPr>
          <p:cNvPr id="238" name="Google Shape;238;p27"/>
          <p:cNvSpPr/>
          <p:nvPr/>
        </p:nvSpPr>
        <p:spPr>
          <a:xfrm>
            <a:off x="793850" y="1332675"/>
            <a:ext cx="13668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GitHub - 통합 테스트 코드(데모 영상)</a:t>
            </a:r>
            <a:endParaRPr sz="2000"/>
          </a:p>
        </p:txBody>
      </p:sp>
      <p:sp>
        <p:nvSpPr>
          <p:cNvPr id="239" name="Google Shape;239;p27"/>
          <p:cNvSpPr/>
          <p:nvPr/>
        </p:nvSpPr>
        <p:spPr>
          <a:xfrm>
            <a:off x="182931" y="2028104"/>
            <a:ext cx="2350800" cy="25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권한 요청 데모 영상</a:t>
            </a:r>
            <a:endParaRPr sz="2200" b="1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보안 정책상 직접 클릭해야함</a:t>
            </a:r>
            <a:endParaRPr sz="2200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10399150" y="1773250"/>
            <a:ext cx="3686100" cy="31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lang="en-US" sz="2200" b="1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TTS, STT, 진동, 제스처 통합 데모 영상</a:t>
            </a:r>
            <a:endParaRPr sz="2200" b="1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marR="0" lvl="0" indent="-3683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Char char="-"/>
            </a:pPr>
            <a:r>
              <a:rPr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앱 실행 시 사용법 TTS</a:t>
            </a:r>
            <a:endParaRPr sz="2200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683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Char char="-"/>
            </a:pPr>
            <a:r>
              <a:rPr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STT 버튼으로 STT 테스트</a:t>
            </a:r>
            <a:endParaRPr sz="2200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683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Char char="-"/>
            </a:pPr>
            <a:r>
              <a:rPr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TTS 버튼으로 text 출력</a:t>
            </a:r>
            <a:endParaRPr sz="2200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683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Char char="-"/>
            </a:pPr>
            <a:r>
              <a:rPr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좌우 스와이프, 더블탭</a:t>
            </a:r>
            <a:endParaRPr sz="2200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683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Char char="-"/>
            </a:pPr>
            <a:r>
              <a:rPr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조건이 맞으면 진동</a:t>
            </a:r>
            <a:endParaRPr sz="2200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683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Char char="-"/>
            </a:pPr>
            <a:r>
              <a:rPr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STT 종료 입력 시 앱 종료</a:t>
            </a:r>
            <a:endParaRPr sz="2200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endParaRPr sz="2200">
              <a:solidFill>
                <a:srgbClr val="3939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1" name="Google Shape;241;p27" title="권한요청 데모 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3725" y="1686975"/>
            <a:ext cx="3517450" cy="6237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 title="통합 데모 1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0962" y="1686975"/>
            <a:ext cx="3517440" cy="62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841</Words>
  <Application>Microsoft Office PowerPoint</Application>
  <PresentationFormat>사용자 지정</PresentationFormat>
  <Paragraphs>178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Playfair Display</vt:lpstr>
      <vt:lpstr>Arial</vt:lpstr>
      <vt:lpstr>Malgun Gothic</vt:lpstr>
      <vt:lpstr>Calibri</vt:lpstr>
      <vt:lpstr>Open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송현호</cp:lastModifiedBy>
  <cp:revision>1</cp:revision>
  <dcterms:modified xsi:type="dcterms:W3CDTF">2025-06-10T01:14:36Z</dcterms:modified>
</cp:coreProperties>
</file>